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2" r:id="rId3"/>
    <p:sldId id="257" r:id="rId4"/>
    <p:sldId id="258" r:id="rId5"/>
    <p:sldId id="260" r:id="rId6"/>
    <p:sldId id="267" r:id="rId7"/>
    <p:sldId id="265" r:id="rId8"/>
    <p:sldId id="271" r:id="rId9"/>
    <p:sldId id="269" r:id="rId10"/>
    <p:sldId id="270" r:id="rId11"/>
    <p:sldId id="273" r:id="rId12"/>
    <p:sldId id="266" r:id="rId13"/>
    <p:sldId id="268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70B54B-9CDE-D945-A1A4-4501464F691F}" type="datetimeFigureOut">
              <a:rPr lang="en-US" smtClean="0"/>
              <a:t>5/15/25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4F4C62-A35A-F84D-8A30-519A70AE29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26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Load and validate the provided mock email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Loaded the input email JSON into the dictionary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functions to extract email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Added temperature in the function input for best word confidence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basic data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Used try and exception to raise errors and validated if the classification is present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4C62-A35A-F84D-8A30-519A70AE29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457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end polite closing with name of title services such as "Customer Service Team"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Use proper grammar and punctuation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4F4C62-A35A-F84D-8A30-519A70AE29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881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B48AC-2C73-73AE-3A03-D1587E5B5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8DE0E-0AB9-3F77-65D1-51C0FE655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F1BFF-8D19-7D94-A843-7B314503C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579A8-1A96-C09E-48CB-1F2914BE2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443D5-8A35-9928-62B2-604F35CBF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5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C5D86-CCD5-EB66-6549-8A63F6670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CEAE10-D4FE-AB66-BFA3-0E432D7675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78D0B7-F684-9516-182C-B63EBC9D4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2BBF01-0133-3C3B-1452-DC2EB939B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DF8BBB-4D80-5CB8-FB67-352F1AF45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481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F5EE84-F436-180A-BB9D-44D53D97F8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DA7DE6-7D31-794B-3D44-329528385A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93F7F-41F9-1DFF-5BD7-10FFC0C1B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D9E8E-BF19-CBFD-B3AA-54AF5E205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18EA1-DA49-345A-2A17-583B3646D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21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12FEA-CDF4-1D18-47EF-B6CFB75C1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7D4CC-D175-8101-C874-E4DF74C38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EB82B-0414-C3B9-9CB0-21585A06A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F49D0-D5BE-92F4-8399-E3E08A751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3EA0F-D245-C71E-524F-ECD639B83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222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3D82C-6C3A-1731-E088-48744289A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98A9A-29E6-5BC7-D7C0-F765BAF3FB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DCF8F-F105-5638-1A5D-287908217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DDC02-733E-7831-0ACF-5A94A2CCE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C9FDC-1931-3034-3385-91B0B511F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96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5236B-2021-3BBD-57EF-A47BB50D6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B0FC4-E25E-765E-582D-B9C256C7B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FB8F2-F413-7802-511C-B5E047582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78AB8-6EDD-C771-E74F-AC376DC85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D9C1C-3FB8-2FE6-9FCD-9F19338E1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D26EF1-24E3-AD21-844A-48968A451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39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A7762-FF25-3222-EC1C-66022732C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697E69-0B2F-7FA2-1483-D13ABFF4D9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316559-1432-4BD9-98B2-3A85DEAB15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5F8479-487B-1064-C257-8B8466E894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E8E879-CB22-E659-0B13-FC67D47A73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07EF41-DDFA-75A0-EE88-5C8EBA83C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4484E1-7811-1745-F462-F481E6085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003479-426E-8030-7D1A-6844200C9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155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3560E-77F7-232C-67AF-56A49CA7C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4BE1A4-F4E6-358B-8A6F-138E60F8D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84F62-969B-A336-7D51-7D5B35566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571AC-8C75-5EA5-5BA9-E10F392BA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501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10D182-A44D-692D-4A4A-DED77B230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6458A4-6655-5D70-1430-1E1FCA75B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C4228D-D03C-091E-06C7-C832B18E8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860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BFCE4-36F9-C504-806F-575990D3F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8AF12-36EB-6E29-B311-5CE7DCCE2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9614A9-BD3F-626E-3180-CA01B5192C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0CAA1-27F6-610B-6AA2-093BE1382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A7668-4C7D-776C-C571-A82B5D594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3340BD-1BBE-C820-A6DC-223572D1B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83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54611-3641-DE7B-017E-D6803DF7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79A56F-C722-E45B-FF72-22B078CC7C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17E2D-2A23-1C78-A3DE-BA809A1F6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8D565-26D8-4E11-6BCB-0EDDEB575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CCB438-FA3B-4CA9-EBE4-CCC7B38DC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74398A-AB83-2B26-1FF9-A4BE21CA1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729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BF54A0-941E-732E-909A-09E67C458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4BA11-EC6A-8A79-BE8F-04F7919B0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E9B3B-1AEA-34D5-B10C-9BCDD744B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6ED1FE-0CE5-824B-9C9D-3DE7239111B4}" type="datetimeFigureOut">
              <a:rPr lang="en-US" smtClean="0"/>
              <a:t>5/15/25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11B14-DE31-1738-C384-F3E831989A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74C62-05A0-0C1A-C36F-9B0E81ABD1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2C2BE9-EEF8-6C47-8196-A065AC266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899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github.com/patla001/email-automation-dashboard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EA3EC-8910-33FB-C851-A5FAF091A6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CADRE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1E3C0-37E7-6356-4434-A546D3E491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Tech Test</a:t>
            </a:r>
            <a:br>
              <a:rPr lang="en-US" dirty="0"/>
            </a:br>
            <a:r>
              <a:rPr lang="en-US" dirty="0"/>
              <a:t>AI Engineer Role</a:t>
            </a:r>
            <a:br>
              <a:rPr lang="en-US" dirty="0"/>
            </a:br>
            <a:r>
              <a:rPr lang="en-US" dirty="0"/>
              <a:t>Ezer Patlan</a:t>
            </a:r>
          </a:p>
        </p:txBody>
      </p:sp>
    </p:spTree>
    <p:extLst>
      <p:ext uri="{BB962C8B-B14F-4D97-AF65-F5344CB8AC3E}">
        <p14:creationId xmlns:p14="http://schemas.microsoft.com/office/powerpoint/2010/main" val="29507124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ird and chain&#10;&#10;AI-generated content may be incorrect.">
            <a:extLst>
              <a:ext uri="{FF2B5EF4-FFF2-40B4-BE49-F238E27FC236}">
                <a16:creationId xmlns:a16="http://schemas.microsoft.com/office/drawing/2014/main" id="{747B0F03-9B30-4B32-60B9-96CC66DA5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808" y="447506"/>
            <a:ext cx="1728364" cy="162436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49D02C-C7A8-864B-6A18-51792C1D5187}"/>
              </a:ext>
            </a:extLst>
          </p:cNvPr>
          <p:cNvSpPr txBox="1"/>
          <p:nvPr/>
        </p:nvSpPr>
        <p:spPr>
          <a:xfrm>
            <a:off x="367542" y="216674"/>
            <a:ext cx="3691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LLM Models + Frameworks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D4AAFE-0752-F722-9795-A6896D21AF70}"/>
              </a:ext>
            </a:extLst>
          </p:cNvPr>
          <p:cNvSpPr txBox="1"/>
          <p:nvPr/>
        </p:nvSpPr>
        <p:spPr>
          <a:xfrm>
            <a:off x="753762" y="1779687"/>
            <a:ext cx="321275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OpenAI GPT 4o Model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Accuracy, zero-shot reasoning, reliability</a:t>
            </a:r>
            <a:br>
              <a:rPr lang="en-US" dirty="0"/>
            </a:br>
            <a:endParaRPr lang="en-US" dirty="0"/>
          </a:p>
          <a:p>
            <a:r>
              <a:rPr lang="en-US" u="sng" dirty="0"/>
              <a:t>Advantages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State-of-the-art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Few-shot and zero-shot mastery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Excellent APIs and Support</a:t>
            </a:r>
          </a:p>
          <a:p>
            <a:endParaRPr lang="en-US" dirty="0"/>
          </a:p>
          <a:p>
            <a:r>
              <a:rPr lang="en-US" u="sng" dirty="0"/>
              <a:t>Disadvantages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Rate limits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Closed-source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37CD93-FE2C-8E77-8AC9-CD3FD7075A54}"/>
              </a:ext>
            </a:extLst>
          </p:cNvPr>
          <p:cNvSpPr txBox="1"/>
          <p:nvPr/>
        </p:nvSpPr>
        <p:spPr>
          <a:xfrm>
            <a:off x="4650260" y="1792044"/>
            <a:ext cx="345577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LangChain</a:t>
            </a:r>
            <a:r>
              <a:rPr lang="en-US" b="1" dirty="0"/>
              <a:t> Framework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Orchestrating LLMs and tools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u="sng" dirty="0"/>
              <a:t>Advantages</a:t>
            </a:r>
            <a:r>
              <a:rPr lang="en-US" dirty="0"/>
              <a:t>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Easily plug LLMs together with memory, tools, and retrieval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OpenAI, Hugging Face, Llama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u="sng" dirty="0"/>
              <a:t>Disadvantages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Adds abstraction complexity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Learning curve for simple tasks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8754E6-F107-FBC8-5B8E-C504B13EB487}"/>
              </a:ext>
            </a:extLst>
          </p:cNvPr>
          <p:cNvSpPr txBox="1"/>
          <p:nvPr/>
        </p:nvSpPr>
        <p:spPr>
          <a:xfrm>
            <a:off x="8225485" y="1792044"/>
            <a:ext cx="358757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LLaMA</a:t>
            </a:r>
            <a:r>
              <a:rPr lang="en-US" b="1" dirty="0"/>
              <a:t> 2 / 3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 fine-tuning, offline use, open-source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u="sng" dirty="0"/>
              <a:t>Advantages</a:t>
            </a:r>
            <a:r>
              <a:rPr lang="en-US" dirty="0"/>
              <a:t>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Fully open-source (</a:t>
            </a:r>
            <a:r>
              <a:rPr lang="en-US" dirty="0" err="1"/>
              <a:t>LLaMA</a:t>
            </a:r>
            <a:r>
              <a:rPr lang="en-US" dirty="0"/>
              <a:t> 2 /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Fine-tuned for your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run locally with tools like </a:t>
            </a:r>
            <a:r>
              <a:rPr lang="en-US" dirty="0" err="1"/>
              <a:t>Ollama</a:t>
            </a:r>
            <a:r>
              <a:rPr lang="en-US" dirty="0"/>
              <a:t> or </a:t>
            </a:r>
            <a:r>
              <a:rPr lang="en-US" dirty="0" err="1"/>
              <a:t>HuggingFace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u="sng" dirty="0"/>
              <a:t>Disadvantages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Setup and hosting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Generally lower performance than GPT-4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AC2B2D-DF5B-6BAC-C8D8-0947B8099DA5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pic>
        <p:nvPicPr>
          <p:cNvPr id="8" name="Picture 7" descr="A white logo on a green background&#10;&#10;AI-generated content may be incorrect.">
            <a:extLst>
              <a:ext uri="{FF2B5EF4-FFF2-40B4-BE49-F238E27FC236}">
                <a16:creationId xmlns:a16="http://schemas.microsoft.com/office/drawing/2014/main" id="{9A09E0DE-9D8E-323C-59CF-5FEB3094D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1043" y="678339"/>
            <a:ext cx="1068901" cy="1068901"/>
          </a:xfrm>
          <a:prstGeom prst="rect">
            <a:avLst/>
          </a:prstGeom>
        </p:spPr>
      </p:pic>
      <p:pic>
        <p:nvPicPr>
          <p:cNvPr id="12" name="Picture 11" descr="A blue llama head with its eyes closed&#10;&#10;AI-generated content may be incorrect.">
            <a:extLst>
              <a:ext uri="{FF2B5EF4-FFF2-40B4-BE49-F238E27FC236}">
                <a16:creationId xmlns:a16="http://schemas.microsoft.com/office/drawing/2014/main" id="{0B44E7BC-E286-BF93-4453-7762443DC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8477" y="541640"/>
            <a:ext cx="1250403" cy="1250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88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B4DB7A-AA1A-B6E8-80C2-FE5C3F2B70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B7A14F-62DF-14D1-B675-2E06F15EB40D}"/>
              </a:ext>
            </a:extLst>
          </p:cNvPr>
          <p:cNvSpPr txBox="1"/>
          <p:nvPr/>
        </p:nvSpPr>
        <p:spPr>
          <a:xfrm>
            <a:off x="367542" y="216674"/>
            <a:ext cx="24005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LLM Approaches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376798-DF28-512E-EC66-CFA0A7C60315}"/>
              </a:ext>
            </a:extLst>
          </p:cNvPr>
          <p:cNvSpPr txBox="1"/>
          <p:nvPr/>
        </p:nvSpPr>
        <p:spPr>
          <a:xfrm>
            <a:off x="753762" y="1779687"/>
            <a:ext cx="321275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Classical LLM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pretrained model GPT-4o that responds based on its internal knowledge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u="sng" dirty="0"/>
              <a:t>Benefits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external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Limited to knowledge up to the training cutoff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Stochastic text generation from prompts</a:t>
            </a:r>
          </a:p>
          <a:p>
            <a:endParaRPr lang="en-US" dirty="0"/>
          </a:p>
          <a:p>
            <a:r>
              <a:rPr lang="en-US" u="sng" dirty="0"/>
              <a:t>Example</a:t>
            </a:r>
            <a:r>
              <a:rPr lang="en-US" dirty="0"/>
              <a:t>: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the capital of France? -&gt; ”Paris”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116998-5B3A-3842-3BB4-711E3421604E}"/>
              </a:ext>
            </a:extLst>
          </p:cNvPr>
          <p:cNvSpPr txBox="1"/>
          <p:nvPr/>
        </p:nvSpPr>
        <p:spPr>
          <a:xfrm>
            <a:off x="4650260" y="1792044"/>
            <a:ext cx="345577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RAG (Retrieval-Augmented Generation)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LLM + external document retrieval system</a:t>
            </a:r>
          </a:p>
          <a:p>
            <a:endParaRPr lang="en-US" dirty="0"/>
          </a:p>
          <a:p>
            <a:r>
              <a:rPr lang="en-US" u="sng" dirty="0"/>
              <a:t>Benefits</a:t>
            </a:r>
            <a:r>
              <a:rPr lang="en-US" dirty="0"/>
              <a:t>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Dynamic access to external, up-to-date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Reduced hallucinations compared to classical LLM</a:t>
            </a:r>
          </a:p>
          <a:p>
            <a:endParaRPr lang="en-US" dirty="0"/>
          </a:p>
          <a:p>
            <a:r>
              <a:rPr lang="en-US" u="sng" dirty="0"/>
              <a:t>Example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Ask question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Searches docs/blogs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Answer using fresh info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7E094A-AF05-D96C-ECDB-01C0C2D9C501}"/>
              </a:ext>
            </a:extLst>
          </p:cNvPr>
          <p:cNvSpPr txBox="1"/>
          <p:nvPr/>
        </p:nvSpPr>
        <p:spPr>
          <a:xfrm>
            <a:off x="8225485" y="1792044"/>
            <a:ext cx="358757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Agent (LLM + Tools + Planning)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LLM acts as a controller that can reason and use external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u="sng" dirty="0"/>
              <a:t>Benefits: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perform multi-step reasoning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Dynamically chooses the best tools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solve complex tasks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u="sng" dirty="0"/>
              <a:t>Example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Book a flight to Paris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EE22D8-5C99-4360-90F2-438BAF47AA69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pic>
        <p:nvPicPr>
          <p:cNvPr id="9" name="Picture 8" descr="A black and white logo&#10;&#10;AI-generated content may be incorrect.">
            <a:extLst>
              <a:ext uri="{FF2B5EF4-FFF2-40B4-BE49-F238E27FC236}">
                <a16:creationId xmlns:a16="http://schemas.microsoft.com/office/drawing/2014/main" id="{801DE722-AFA3-E06D-3C5A-29FB1766C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239" y="616215"/>
            <a:ext cx="1141749" cy="1225596"/>
          </a:xfrm>
          <a:prstGeom prst="rect">
            <a:avLst/>
          </a:prstGeom>
        </p:spPr>
      </p:pic>
      <p:pic>
        <p:nvPicPr>
          <p:cNvPr id="13" name="Picture 12" descr="A black and white logo with icons&#10;&#10;AI-generated content may be incorrect.">
            <a:extLst>
              <a:ext uri="{FF2B5EF4-FFF2-40B4-BE49-F238E27FC236}">
                <a16:creationId xmlns:a16="http://schemas.microsoft.com/office/drawing/2014/main" id="{5B56F3C6-E633-C6D7-F0E1-DE784B5F1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0260" y="277832"/>
            <a:ext cx="2649870" cy="1514211"/>
          </a:xfrm>
          <a:prstGeom prst="rect">
            <a:avLst/>
          </a:prstGeom>
        </p:spPr>
      </p:pic>
      <p:pic>
        <p:nvPicPr>
          <p:cNvPr id="15" name="Picture 14" descr="A cartoon of a robot&#10;&#10;AI-generated content may be incorrect.">
            <a:extLst>
              <a:ext uri="{FF2B5EF4-FFF2-40B4-BE49-F238E27FC236}">
                <a16:creationId xmlns:a16="http://schemas.microsoft.com/office/drawing/2014/main" id="{F0ADAC7B-9065-9D98-9846-0810A58E67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0868" y="119047"/>
            <a:ext cx="1672996" cy="167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384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39B630-C87C-4AF0-7F8E-6D6F757724BC}"/>
              </a:ext>
            </a:extLst>
          </p:cNvPr>
          <p:cNvSpPr txBox="1"/>
          <p:nvPr/>
        </p:nvSpPr>
        <p:spPr>
          <a:xfrm>
            <a:off x="1032030" y="1324558"/>
            <a:ext cx="2514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Challenge encountered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F54A57-CEF2-5CE8-70E9-D5BCF42B088E}"/>
              </a:ext>
            </a:extLst>
          </p:cNvPr>
          <p:cNvSpPr txBox="1"/>
          <p:nvPr/>
        </p:nvSpPr>
        <p:spPr>
          <a:xfrm>
            <a:off x="1032030" y="1998919"/>
            <a:ext cx="98551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email ID is missing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prompt email response gives a random name to the customer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Error occurs due to failure to send the email, and outputs the status as success instead of error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7E7552-AEA4-EB93-D264-D56DE2AEDC67}"/>
              </a:ext>
            </a:extLst>
          </p:cNvPr>
          <p:cNvSpPr txBox="1"/>
          <p:nvPr/>
        </p:nvSpPr>
        <p:spPr>
          <a:xfrm>
            <a:off x="1063256" y="3289420"/>
            <a:ext cx="22440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Improvements made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D2951F-649B-18AF-9595-32AB15CC6ABC}"/>
              </a:ext>
            </a:extLst>
          </p:cNvPr>
          <p:cNvSpPr txBox="1"/>
          <p:nvPr/>
        </p:nvSpPr>
        <p:spPr>
          <a:xfrm>
            <a:off x="1063256" y="3935751"/>
            <a:ext cx="98239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a function that generates unique values and assigns them to the email 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Rephrased the prompt to allow an accurate and concise response to the customer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Developed a try and exception in the function, which allows an accurate response to the status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0DD2E3-D0CC-7C65-29B3-E246B6694431}"/>
              </a:ext>
            </a:extLst>
          </p:cNvPr>
          <p:cNvSpPr txBox="1"/>
          <p:nvPr/>
        </p:nvSpPr>
        <p:spPr>
          <a:xfrm>
            <a:off x="367542" y="216674"/>
            <a:ext cx="1466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Summary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E279C2-B556-6B60-3869-9D25E33BECB3}"/>
              </a:ext>
            </a:extLst>
          </p:cNvPr>
          <p:cNvSpPr txBox="1"/>
          <p:nvPr/>
        </p:nvSpPr>
        <p:spPr>
          <a:xfrm>
            <a:off x="11763632" y="6462584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57931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C52A2C-EE38-71FB-DB04-A4BA890015D5}"/>
              </a:ext>
            </a:extLst>
          </p:cNvPr>
          <p:cNvSpPr txBox="1"/>
          <p:nvPr/>
        </p:nvSpPr>
        <p:spPr>
          <a:xfrm>
            <a:off x="1063256" y="4310376"/>
            <a:ext cx="27399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Production consideration 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C95676-9125-11B0-F418-E921A005BA22}"/>
              </a:ext>
            </a:extLst>
          </p:cNvPr>
          <p:cNvSpPr txBox="1"/>
          <p:nvPr/>
        </p:nvSpPr>
        <p:spPr>
          <a:xfrm>
            <a:off x="1063255" y="4956707"/>
            <a:ext cx="79301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Deployed </a:t>
            </a:r>
            <a:r>
              <a:rPr lang="en-US" dirty="0" err="1"/>
              <a:t>Streamlit</a:t>
            </a:r>
            <a:r>
              <a:rPr lang="en-US" dirty="0"/>
              <a:t> to 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Deployed the repository using </a:t>
            </a:r>
            <a:r>
              <a:rPr lang="en-US" dirty="0" err="1"/>
              <a:t>Vercel</a:t>
            </a:r>
            <a:r>
              <a:rPr lang="en-US" dirty="0"/>
              <a:t>, since it is a secure production service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604B08-49A5-13EC-80B1-3CD5DEEBE846}"/>
              </a:ext>
            </a:extLst>
          </p:cNvPr>
          <p:cNvSpPr txBox="1"/>
          <p:nvPr/>
        </p:nvSpPr>
        <p:spPr>
          <a:xfrm>
            <a:off x="1063255" y="1632719"/>
            <a:ext cx="25996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Potential improvements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C6192A-C705-14C4-BA5C-043C4DAB1226}"/>
              </a:ext>
            </a:extLst>
          </p:cNvPr>
          <p:cNvSpPr txBox="1"/>
          <p:nvPr/>
        </p:nvSpPr>
        <p:spPr>
          <a:xfrm>
            <a:off x="1063255" y="2279050"/>
            <a:ext cx="105156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Created a color scheme that allows the user to easily identify </a:t>
            </a:r>
            <a:br>
              <a:rPr lang="en-US" dirty="0"/>
            </a:br>
            <a:r>
              <a:rPr lang="en-US" dirty="0"/>
              <a:t>e.g., INFO (white), WARNING (yellow), ERROR (red), CRITICAL (bold red)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Implemented different models and compared the email automation response output and determine the most accurate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Developed detailed analytical analysis in the dashboard for more testing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D4FA8E-EB2F-4462-17E8-8A5EE3405590}"/>
              </a:ext>
            </a:extLst>
          </p:cNvPr>
          <p:cNvSpPr txBox="1"/>
          <p:nvPr/>
        </p:nvSpPr>
        <p:spPr>
          <a:xfrm>
            <a:off x="367542" y="216674"/>
            <a:ext cx="1466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2A5F77-6952-6D54-37DB-D5FF120497A9}"/>
              </a:ext>
            </a:extLst>
          </p:cNvPr>
          <p:cNvSpPr txBox="1"/>
          <p:nvPr/>
        </p:nvSpPr>
        <p:spPr>
          <a:xfrm>
            <a:off x="11763632" y="6462584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474843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66D201-F97F-0157-3753-179993D53AA0}"/>
              </a:ext>
            </a:extLst>
          </p:cNvPr>
          <p:cNvSpPr txBox="1"/>
          <p:nvPr/>
        </p:nvSpPr>
        <p:spPr>
          <a:xfrm>
            <a:off x="367542" y="216674"/>
            <a:ext cx="15249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Thank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B6A6CA-3849-35C3-96A4-BCCB45E6EA5B}"/>
              </a:ext>
            </a:extLst>
          </p:cNvPr>
          <p:cNvSpPr txBox="1"/>
          <p:nvPr/>
        </p:nvSpPr>
        <p:spPr>
          <a:xfrm>
            <a:off x="1130026" y="1226427"/>
            <a:ext cx="1051560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Cadre AI Staff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Ryan Williams (Founder)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Jared Kushner, Joshue Kushner, and Ben Shapiro (Co-Founders)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Travis Austin, AI Manager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Eliana Perez (Bilingual Recruiting Processes)</a:t>
            </a:r>
          </a:p>
          <a:p>
            <a:pPr lvl="1"/>
            <a:br>
              <a:rPr lang="en-US" dirty="0"/>
            </a:b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Repository: </a:t>
            </a:r>
            <a:r>
              <a:rPr lang="en-US" dirty="0">
                <a:hlinkClick r:id="rId2"/>
              </a:rPr>
              <a:t>https://github.com/patla001/email-automation-dashboard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Questions?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Email: epatlan1742@sdsu.edu</a:t>
            </a:r>
          </a:p>
        </p:txBody>
      </p:sp>
      <p:pic>
        <p:nvPicPr>
          <p:cNvPr id="4" name="Picture 3" descr="A black and white logo&#10;&#10;AI-generated content may be incorrect.">
            <a:extLst>
              <a:ext uri="{FF2B5EF4-FFF2-40B4-BE49-F238E27FC236}">
                <a16:creationId xmlns:a16="http://schemas.microsoft.com/office/drawing/2014/main" id="{EDD644C9-D2E5-3D7B-8552-4BA16EE8B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0414" y="602916"/>
            <a:ext cx="3213100" cy="622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201F2C-E526-70B4-2E60-7859E2D2312F}"/>
              </a:ext>
            </a:extLst>
          </p:cNvPr>
          <p:cNvSpPr txBox="1"/>
          <p:nvPr/>
        </p:nvSpPr>
        <p:spPr>
          <a:xfrm>
            <a:off x="11763632" y="6462584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269805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72169-BB2F-0872-24C1-D3EDA7F4F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77F19-F1EF-E2DE-1FFB-8A2B3808A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Cadre AI?</a:t>
            </a:r>
          </a:p>
          <a:p>
            <a:r>
              <a:rPr lang="en-US" dirty="0"/>
              <a:t>Build an Email Automation System using LLMs</a:t>
            </a:r>
          </a:p>
          <a:p>
            <a:r>
              <a:rPr lang="en-US" dirty="0"/>
              <a:t>Few-shot versus Zero-shot prompting</a:t>
            </a:r>
          </a:p>
          <a:p>
            <a:r>
              <a:rPr lang="en-US" dirty="0"/>
              <a:t>Initial Prompting examples</a:t>
            </a:r>
          </a:p>
          <a:p>
            <a:r>
              <a:rPr lang="en-US" dirty="0"/>
              <a:t>Design Decision</a:t>
            </a:r>
          </a:p>
          <a:p>
            <a:r>
              <a:rPr lang="en-US" dirty="0"/>
              <a:t>LLM Approaches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</p:txBody>
      </p:sp>
      <p:pic>
        <p:nvPicPr>
          <p:cNvPr id="4" name="Picture 3" descr="A black and white logo&#10;&#10;AI-generated content may be incorrect.">
            <a:extLst>
              <a:ext uri="{FF2B5EF4-FFF2-40B4-BE49-F238E27FC236}">
                <a16:creationId xmlns:a16="http://schemas.microsoft.com/office/drawing/2014/main" id="{CE5741FD-B880-24E7-14F8-F1F760615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897" y="681037"/>
            <a:ext cx="3213100" cy="622300"/>
          </a:xfrm>
          <a:prstGeom prst="rect">
            <a:avLst/>
          </a:prstGeom>
        </p:spPr>
      </p:pic>
      <p:pic>
        <p:nvPicPr>
          <p:cNvPr id="5" name="Picture 4" descr="A white logo on a green background&#10;&#10;AI-generated content may be incorrect.">
            <a:extLst>
              <a:ext uri="{FF2B5EF4-FFF2-40B4-BE49-F238E27FC236}">
                <a16:creationId xmlns:a16="http://schemas.microsoft.com/office/drawing/2014/main" id="{03939CD6-A0E6-56DE-22E3-A0305BED8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8447" y="4929064"/>
            <a:ext cx="1068901" cy="106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518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9BC7AA-FAB5-1156-632A-5634B66262B0}"/>
              </a:ext>
            </a:extLst>
          </p:cNvPr>
          <p:cNvSpPr txBox="1"/>
          <p:nvPr/>
        </p:nvSpPr>
        <p:spPr>
          <a:xfrm>
            <a:off x="1248032" y="856352"/>
            <a:ext cx="2434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Who is Cadre AI?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C0D9D9-22F1-AD57-F8D9-BCB4BFDCC241}"/>
              </a:ext>
            </a:extLst>
          </p:cNvPr>
          <p:cNvSpPr txBox="1"/>
          <p:nvPr/>
        </p:nvSpPr>
        <p:spPr>
          <a:xfrm>
            <a:off x="491110" y="3038847"/>
            <a:ext cx="430015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Company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Cadre AI is a fintech company democratizing access to commercial real estate investment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Founded in 2014, headquartered in New York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Offers individuals and institutions direct access to vetted real estate opportunities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Cadre AI integrates AI to drive growth, efficiency, and competitive advantage.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0A2675-002A-1ABA-93BC-882E8B4B3491}"/>
              </a:ext>
            </a:extLst>
          </p:cNvPr>
          <p:cNvSpPr txBox="1"/>
          <p:nvPr/>
        </p:nvSpPr>
        <p:spPr>
          <a:xfrm>
            <a:off x="4791262" y="3043887"/>
            <a:ext cx="4300152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Founder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Ryan Williams </a:t>
            </a:r>
            <a:r>
              <a:rPr lang="en-US" dirty="0"/>
              <a:t>-&gt; Former Blackstone analyst, Harvard graduate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Co-founders: Jared Kushner, Joshue Kushner, and Ben Shapiro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Advocates for financial inclusion and diversity in fintech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Manager: Travis Austin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943F93-8FE2-5388-3C34-A72A2F2AA96E}"/>
              </a:ext>
            </a:extLst>
          </p:cNvPr>
          <p:cNvSpPr txBox="1"/>
          <p:nvPr/>
        </p:nvSpPr>
        <p:spPr>
          <a:xfrm>
            <a:off x="8771382" y="3177347"/>
            <a:ext cx="342061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Key Investors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Andreessen Horowitz (a16z)</a:t>
            </a:r>
            <a:br>
              <a:rPr lang="en-US" dirty="0"/>
            </a:br>
            <a:r>
              <a:rPr lang="en-US" dirty="0"/>
              <a:t>- Led Series C round</a:t>
            </a:r>
            <a:br>
              <a:rPr lang="en-US" dirty="0"/>
            </a:br>
            <a:r>
              <a:rPr lang="en-US" dirty="0"/>
              <a:t>Founders Fund, </a:t>
            </a:r>
            <a:r>
              <a:rPr lang="en-US" dirty="0" err="1"/>
              <a:t>Khosia</a:t>
            </a:r>
            <a:r>
              <a:rPr lang="en-US" dirty="0"/>
              <a:t> Ventures, Goldman Sachs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Nonprofits: Ford Foundation, MacArthur Foundation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DisruptAD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Abu Dhabi-based global investor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8DCD45-BF5A-B6D3-1CDA-A8F6E8EFD850}"/>
              </a:ext>
            </a:extLst>
          </p:cNvPr>
          <p:cNvSpPr txBox="1"/>
          <p:nvPr/>
        </p:nvSpPr>
        <p:spPr>
          <a:xfrm>
            <a:off x="168971" y="6424429"/>
            <a:ext cx="49444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Fun Fact</a:t>
            </a:r>
            <a:r>
              <a:rPr lang="en-US" dirty="0"/>
              <a:t>: Cadre AI has raised $130M+ in funding</a:t>
            </a:r>
          </a:p>
        </p:txBody>
      </p:sp>
      <p:pic>
        <p:nvPicPr>
          <p:cNvPr id="8" name="Picture 7" descr="A black and white logo&#10;&#10;AI-generated content may be incorrect.">
            <a:extLst>
              <a:ext uri="{FF2B5EF4-FFF2-40B4-BE49-F238E27FC236}">
                <a16:creationId xmlns:a16="http://schemas.microsoft.com/office/drawing/2014/main" id="{1D9E3767-6AD7-2DE5-E757-C938A2D48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610" y="1860340"/>
            <a:ext cx="3213100" cy="622300"/>
          </a:xfrm>
          <a:prstGeom prst="rect">
            <a:avLst/>
          </a:prstGeom>
        </p:spPr>
      </p:pic>
      <p:pic>
        <p:nvPicPr>
          <p:cNvPr id="10" name="Picture 9" descr="A person smiling at the camera&#10;&#10;AI-generated content may be incorrect.">
            <a:extLst>
              <a:ext uri="{FF2B5EF4-FFF2-40B4-BE49-F238E27FC236}">
                <a16:creationId xmlns:a16="http://schemas.microsoft.com/office/drawing/2014/main" id="{E3ADAFCF-2CCC-5DA7-626E-CC103FBC0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399" y="525629"/>
            <a:ext cx="2213201" cy="221320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6C4A31-ACB8-4CD0-1A3B-0876F8A3EF4E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pic>
        <p:nvPicPr>
          <p:cNvPr id="9" name="Picture 8" descr="A logo with text on it&#10;&#10;AI-generated content may be incorrect.">
            <a:extLst>
              <a:ext uri="{FF2B5EF4-FFF2-40B4-BE49-F238E27FC236}">
                <a16:creationId xmlns:a16="http://schemas.microsoft.com/office/drawing/2014/main" id="{C05D7CFD-8B0D-C6F5-40E6-32C6DF4624C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31815"/>
          <a:stretch>
            <a:fillRect/>
          </a:stretch>
        </p:blipFill>
        <p:spPr>
          <a:xfrm>
            <a:off x="5204427" y="5932076"/>
            <a:ext cx="4118100" cy="71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127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4FCBE35-1E83-DF95-1BAB-B27D5923BA5A}"/>
              </a:ext>
            </a:extLst>
          </p:cNvPr>
          <p:cNvSpPr txBox="1"/>
          <p:nvPr/>
        </p:nvSpPr>
        <p:spPr>
          <a:xfrm>
            <a:off x="6264876" y="1700425"/>
            <a:ext cx="55749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What’s Tested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Integrate LLMs into Python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 and refine prompts for reliable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error handling and reliability measures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automated response systems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8E4F23-4421-2724-C0CE-DF49E9C7A192}"/>
              </a:ext>
            </a:extLst>
          </p:cNvPr>
          <p:cNvSpPr txBox="1"/>
          <p:nvPr/>
        </p:nvSpPr>
        <p:spPr>
          <a:xfrm>
            <a:off x="6264876" y="4132639"/>
            <a:ext cx="53064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Implementation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Zero-shot and Few-shot prompt for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Handle errors and log each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Automate sending emails and creating tickets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a </a:t>
            </a:r>
            <a:r>
              <a:rPr lang="en-US" dirty="0" err="1"/>
              <a:t>Streamlit</a:t>
            </a:r>
            <a:r>
              <a:rPr lang="en-US" dirty="0"/>
              <a:t> dashboard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77BFDA-D638-5472-2812-5BB5F9E29568}"/>
              </a:ext>
            </a:extLst>
          </p:cNvPr>
          <p:cNvSpPr txBox="1"/>
          <p:nvPr/>
        </p:nvSpPr>
        <p:spPr>
          <a:xfrm>
            <a:off x="2940908" y="604110"/>
            <a:ext cx="62836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Build an Email Automation System using LLMs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963AA7-CCFA-2AD4-7962-654D57C5081B}"/>
              </a:ext>
            </a:extLst>
          </p:cNvPr>
          <p:cNvSpPr txBox="1"/>
          <p:nvPr/>
        </p:nvSpPr>
        <p:spPr>
          <a:xfrm>
            <a:off x="2285275" y="2308478"/>
            <a:ext cx="747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Email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26C64-4E5E-7F2E-4AA2-0F2C662BC62C}"/>
              </a:ext>
            </a:extLst>
          </p:cNvPr>
          <p:cNvSpPr txBox="1"/>
          <p:nvPr/>
        </p:nvSpPr>
        <p:spPr>
          <a:xfrm>
            <a:off x="1317002" y="4342332"/>
            <a:ext cx="3247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LLM Classification &amp; Response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8C8504-3035-6C90-1723-59E71B2B10F8}"/>
              </a:ext>
            </a:extLst>
          </p:cNvPr>
          <p:cNvSpPr txBox="1"/>
          <p:nvPr/>
        </p:nvSpPr>
        <p:spPr>
          <a:xfrm>
            <a:off x="1492589" y="6377457"/>
            <a:ext cx="233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Automation Workflow</a:t>
            </a:r>
          </a:p>
        </p:txBody>
      </p:sp>
      <p:pic>
        <p:nvPicPr>
          <p:cNvPr id="9" name="Picture 8" descr="A black and white circle with a letter in it&#10;&#10;AI-generated content may be incorrect.">
            <a:extLst>
              <a:ext uri="{FF2B5EF4-FFF2-40B4-BE49-F238E27FC236}">
                <a16:creationId xmlns:a16="http://schemas.microsoft.com/office/drawing/2014/main" id="{93346D20-C62D-5D26-C47B-58F6B2298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030" y="973706"/>
            <a:ext cx="1289810" cy="1289810"/>
          </a:xfrm>
          <a:prstGeom prst="rect">
            <a:avLst/>
          </a:prstGeom>
        </p:spPr>
      </p:pic>
      <p:pic>
        <p:nvPicPr>
          <p:cNvPr id="11" name="Picture 10" descr="A computer with a computer screen and a computer screen with a computer screen and a computer screen with a computer screen and a computer screen with a computer screen and a computer screen with a computer screen and&#10;&#10;AI-generated content may be incorrect.">
            <a:extLst>
              <a:ext uri="{FF2B5EF4-FFF2-40B4-BE49-F238E27FC236}">
                <a16:creationId xmlns:a16="http://schemas.microsoft.com/office/drawing/2014/main" id="{194DBAA1-2104-2A6D-24AB-7B626CB8C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7062" y="2730117"/>
            <a:ext cx="1489919" cy="1489919"/>
          </a:xfrm>
          <a:prstGeom prst="rect">
            <a:avLst/>
          </a:prstGeom>
        </p:spPr>
      </p:pic>
      <p:pic>
        <p:nvPicPr>
          <p:cNvPr id="13" name="Picture 12" descr="A black and white circular icon with arrows and gears&#10;&#10;AI-generated content may be incorrect.">
            <a:extLst>
              <a:ext uri="{FF2B5EF4-FFF2-40B4-BE49-F238E27FC236}">
                <a16:creationId xmlns:a16="http://schemas.microsoft.com/office/drawing/2014/main" id="{347109AE-D6E3-3C35-9052-8BEF93E74F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1468" y="4718957"/>
            <a:ext cx="1534933" cy="153493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8860BBA-45A6-EF90-40B5-DCCADD63C29B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54695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A0CCEE-ACB6-B933-D67E-37C6A8857EEB}"/>
              </a:ext>
            </a:extLst>
          </p:cNvPr>
          <p:cNvSpPr txBox="1"/>
          <p:nvPr/>
        </p:nvSpPr>
        <p:spPr>
          <a:xfrm>
            <a:off x="1431946" y="1960856"/>
            <a:ext cx="965533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Part 1: Email Data Processing – Email Process Class</a:t>
            </a:r>
          </a:p>
          <a:p>
            <a:endParaRPr lang="en-US" sz="2400" dirty="0"/>
          </a:p>
          <a:p>
            <a:r>
              <a:rPr lang="en-US" sz="2400" dirty="0"/>
              <a:t>Part 2: LLM Integration – Email Automation Service &amp; Process Functions </a:t>
            </a:r>
          </a:p>
          <a:p>
            <a:endParaRPr lang="en-US" sz="2400" dirty="0"/>
          </a:p>
          <a:p>
            <a:r>
              <a:rPr lang="en-US" sz="2400" dirty="0"/>
              <a:t>Part 3: Prompt Integration – Handle Functions</a:t>
            </a:r>
          </a:p>
          <a:p>
            <a:endParaRPr lang="en-US" sz="2400" dirty="0"/>
          </a:p>
          <a:p>
            <a:r>
              <a:rPr lang="en-US" sz="2400" dirty="0"/>
              <a:t>Part 4: Response Automation – Call APIs &amp; Prompting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0A9A96-97F9-066A-E0C4-7B3B107FC2ED}"/>
              </a:ext>
            </a:extLst>
          </p:cNvPr>
          <p:cNvSpPr txBox="1"/>
          <p:nvPr/>
        </p:nvSpPr>
        <p:spPr>
          <a:xfrm>
            <a:off x="2656703" y="616467"/>
            <a:ext cx="62836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Build an Email Automation System using LLMs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0FB081-B59B-BCBF-125B-034184D22FE4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79625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F84D37-4176-ED6E-5AF3-154C8027626E}"/>
              </a:ext>
            </a:extLst>
          </p:cNvPr>
          <p:cNvSpPr txBox="1"/>
          <p:nvPr/>
        </p:nvSpPr>
        <p:spPr>
          <a:xfrm>
            <a:off x="3176262" y="650597"/>
            <a:ext cx="51240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Few-shot versus Zero-shot prompting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E6607AC-5158-97E1-2C59-591D4BA553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184571"/>
              </p:ext>
            </p:extLst>
          </p:nvPr>
        </p:nvGraphicFramePr>
        <p:xfrm>
          <a:off x="1859629" y="2047240"/>
          <a:ext cx="8127999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18516774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3226936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777498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Zero-Shot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Few-Shot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2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Examples given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Yes, a few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6276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Memory Needed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Some short-term context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2706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Best For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Clear, well-defined tasks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Ambiguous or nuanced task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7739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Prompt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Small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981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Medium to 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Higher with good examples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077394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8E50910-6B89-960D-D271-0DD075E5510B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513619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3EFC5E-C700-4EE2-FDA3-A65C0C68396C}"/>
              </a:ext>
            </a:extLst>
          </p:cNvPr>
          <p:cNvSpPr txBox="1"/>
          <p:nvPr/>
        </p:nvSpPr>
        <p:spPr>
          <a:xfrm>
            <a:off x="934010" y="1027192"/>
            <a:ext cx="757203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You are a professional customer service assistant. Based on the classification of the email, generate a short and polite response.</a:t>
            </a:r>
          </a:p>
          <a:p>
            <a:br>
              <a:rPr lang="en-US" dirty="0"/>
            </a:br>
            <a:r>
              <a:rPr lang="en-US" dirty="0"/>
              <a:t>Classification: {classification}</a:t>
            </a:r>
          </a:p>
          <a:p>
            <a:br>
              <a:rPr lang="en-US" dirty="0"/>
            </a:br>
            <a:r>
              <a:rPr lang="en-US" dirty="0"/>
              <a:t>Email content:</a:t>
            </a:r>
          </a:p>
          <a:p>
            <a:r>
              <a:rPr lang="en-US" dirty="0"/>
              <a:t>Subject: {</a:t>
            </a:r>
            <a:r>
              <a:rPr lang="en-US" dirty="0" err="1"/>
              <a:t>email.get</a:t>
            </a:r>
            <a:r>
              <a:rPr lang="en-US" dirty="0"/>
              <a:t>('subject')}</a:t>
            </a:r>
          </a:p>
          <a:p>
            <a:r>
              <a:rPr lang="en-US" dirty="0"/>
              <a:t>Body: {</a:t>
            </a:r>
            <a:r>
              <a:rPr lang="en-US" dirty="0" err="1"/>
              <a:t>email.get</a:t>
            </a:r>
            <a:r>
              <a:rPr lang="en-US" dirty="0"/>
              <a:t>('body')}</a:t>
            </a:r>
          </a:p>
          <a:p>
            <a:br>
              <a:rPr lang="en-US" dirty="0"/>
            </a:br>
            <a:r>
              <a:rPr lang="en-US" dirty="0"/>
              <a:t>Guidelines:</a:t>
            </a:r>
          </a:p>
          <a:p>
            <a:r>
              <a:rPr lang="en-US" dirty="0"/>
              <a:t>- Keep the tone friendly and professional</a:t>
            </a:r>
          </a:p>
          <a:p>
            <a:r>
              <a:rPr lang="en-US" dirty="0"/>
              <a:t>- Address the user's concern based on the classification</a:t>
            </a:r>
          </a:p>
          <a:p>
            <a:r>
              <a:rPr lang="en-US" dirty="0"/>
              <a:t>- Reply directly to the customer (no AI disclaimers)</a:t>
            </a:r>
          </a:p>
          <a:p>
            <a:r>
              <a:rPr lang="en-US" dirty="0"/>
              <a:t>- Keep it under 4 sentences</a:t>
            </a:r>
          </a:p>
          <a:p>
            <a:r>
              <a:rPr lang="en-US" dirty="0"/>
              <a:t>- Do not repeat the original message</a:t>
            </a:r>
          </a:p>
          <a:p>
            <a:br>
              <a:rPr lang="en-US" dirty="0"/>
            </a:br>
            <a:r>
              <a:rPr lang="en-US" dirty="0"/>
              <a:t>Only output the message body as plain text.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10886A-6243-0A5F-6050-48AFDCE890A6}"/>
              </a:ext>
            </a:extLst>
          </p:cNvPr>
          <p:cNvSpPr txBox="1"/>
          <p:nvPr/>
        </p:nvSpPr>
        <p:spPr>
          <a:xfrm>
            <a:off x="934010" y="531627"/>
            <a:ext cx="5031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Initial Prompts (Zero shot prompting)</a:t>
            </a:r>
          </a:p>
        </p:txBody>
      </p:sp>
      <p:pic>
        <p:nvPicPr>
          <p:cNvPr id="4" name="Picture 3" descr="A computer with a computer screen and a computer screen with a computer screen and a computer screen with a computer screen and a computer screen with a computer screen and a computer screen with a computer screen and&#10;&#10;AI-generated content may be incorrect.">
            <a:extLst>
              <a:ext uri="{FF2B5EF4-FFF2-40B4-BE49-F238E27FC236}">
                <a16:creationId xmlns:a16="http://schemas.microsoft.com/office/drawing/2014/main" id="{1D635D7E-F98C-C7ED-0728-0F3E7A272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3406" y="1145866"/>
            <a:ext cx="1489919" cy="1489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F56571-1293-08D0-3056-98720895FC80}"/>
              </a:ext>
            </a:extLst>
          </p:cNvPr>
          <p:cNvSpPr txBox="1"/>
          <p:nvPr/>
        </p:nvSpPr>
        <p:spPr>
          <a:xfrm>
            <a:off x="9197163" y="3689498"/>
            <a:ext cx="214379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Classification: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Inquiry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Request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D22718-4311-E2AB-4225-0963B3F5F4D9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6334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E8AB53-FA81-06DE-4D17-504B233040E0}"/>
              </a:ext>
            </a:extLst>
          </p:cNvPr>
          <p:cNvSpPr txBox="1"/>
          <p:nvPr/>
        </p:nvSpPr>
        <p:spPr>
          <a:xfrm>
            <a:off x="889686" y="1717589"/>
            <a:ext cx="948804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Classify the following emails into one of: complaint, inquiry, feedback, </a:t>
            </a:r>
            <a:r>
              <a:rPr lang="en-US" dirty="0" err="1"/>
              <a:t>support_request</a:t>
            </a:r>
            <a:r>
              <a:rPr lang="en-US" dirty="0"/>
              <a:t>, other.</a:t>
            </a:r>
          </a:p>
          <a:p>
            <a:endParaRPr lang="en-US" dirty="0"/>
          </a:p>
          <a:p>
            <a:r>
              <a:rPr lang="en-US" dirty="0"/>
              <a:t>Example 1:</a:t>
            </a:r>
          </a:p>
          <a:p>
            <a:r>
              <a:rPr lang="en-US" dirty="0"/>
              <a:t>Email: "I need help resetting my password."</a:t>
            </a:r>
          </a:p>
          <a:p>
            <a:r>
              <a:rPr lang="en-US" dirty="0"/>
              <a:t>Classification: </a:t>
            </a:r>
            <a:r>
              <a:rPr lang="en-US" dirty="0" err="1"/>
              <a:t>support_request</a:t>
            </a:r>
            <a:endParaRPr lang="en-US" dirty="0"/>
          </a:p>
          <a:p>
            <a:endParaRPr lang="en-US" dirty="0"/>
          </a:p>
          <a:p>
            <a:r>
              <a:rPr lang="en-US" dirty="0"/>
              <a:t>Example 2:</a:t>
            </a:r>
          </a:p>
          <a:p>
            <a:r>
              <a:rPr lang="en-US" dirty="0"/>
              <a:t>Email: "Just wanted to say your service is great!"</a:t>
            </a:r>
          </a:p>
          <a:p>
            <a:r>
              <a:rPr lang="en-US" dirty="0"/>
              <a:t>Classification: feedback</a:t>
            </a:r>
          </a:p>
          <a:p>
            <a:endParaRPr lang="en-US" dirty="0"/>
          </a:p>
          <a:p>
            <a:r>
              <a:rPr lang="en-US" dirty="0"/>
              <a:t>Now classify:</a:t>
            </a:r>
          </a:p>
          <a:p>
            <a:r>
              <a:rPr lang="en-US" dirty="0"/>
              <a:t>Email: "I never received my refund."</a:t>
            </a:r>
          </a:p>
          <a:p>
            <a:r>
              <a:rPr lang="en-US" dirty="0"/>
              <a:t>Classification: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045D10-0C66-76FA-C3AF-B0571F9543AC}"/>
              </a:ext>
            </a:extLst>
          </p:cNvPr>
          <p:cNvSpPr txBox="1"/>
          <p:nvPr/>
        </p:nvSpPr>
        <p:spPr>
          <a:xfrm>
            <a:off x="889686" y="808163"/>
            <a:ext cx="49829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Initial Prompts (Few-shot prompting)</a:t>
            </a:r>
          </a:p>
        </p:txBody>
      </p:sp>
      <p:pic>
        <p:nvPicPr>
          <p:cNvPr id="5" name="Picture 4" descr="A computer with a computer screen and a computer screen with a computer screen and a computer screen with a computer screen and a computer screen with a computer screen and a computer screen with a computer screen and&#10;&#10;AI-generated content may be incorrect.">
            <a:extLst>
              <a:ext uri="{FF2B5EF4-FFF2-40B4-BE49-F238E27FC236}">
                <a16:creationId xmlns:a16="http://schemas.microsoft.com/office/drawing/2014/main" id="{FF304D56-F17C-0B3A-96CF-ED8AF2BDB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8941" y="2307756"/>
            <a:ext cx="1489919" cy="14899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E0E36B-4179-9BED-73B7-40658AC08F1D}"/>
              </a:ext>
            </a:extLst>
          </p:cNvPr>
          <p:cNvSpPr txBox="1"/>
          <p:nvPr/>
        </p:nvSpPr>
        <p:spPr>
          <a:xfrm>
            <a:off x="7813206" y="4387842"/>
            <a:ext cx="214379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Classification: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Inquiry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Feedback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Request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A5B65B-068A-B839-F755-549AAB6644C3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567380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D5B53B-EE84-E11B-86C9-035C04561A0A}"/>
              </a:ext>
            </a:extLst>
          </p:cNvPr>
          <p:cNvSpPr txBox="1"/>
          <p:nvPr/>
        </p:nvSpPr>
        <p:spPr>
          <a:xfrm>
            <a:off x="1010093" y="797442"/>
            <a:ext cx="23342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Design Decision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A9EB54B-E34C-E52A-9AF5-C1411281B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474745"/>
            <a:ext cx="12194579" cy="49136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2C3B8F-B843-7C41-E7B6-6E63FE5B34C8}"/>
              </a:ext>
            </a:extLst>
          </p:cNvPr>
          <p:cNvSpPr txBox="1"/>
          <p:nvPr/>
        </p:nvSpPr>
        <p:spPr>
          <a:xfrm>
            <a:off x="11763632" y="646258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955612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1078</Words>
  <Application>Microsoft Macintosh PowerPoint</Application>
  <PresentationFormat>Widescreen</PresentationFormat>
  <Paragraphs>247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CADRE AI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Ezer Patlan</dc:creator>
  <cp:lastModifiedBy>Ezer Patlan</cp:lastModifiedBy>
  <cp:revision>54</cp:revision>
  <dcterms:created xsi:type="dcterms:W3CDTF">2025-05-14T03:36:54Z</dcterms:created>
  <dcterms:modified xsi:type="dcterms:W3CDTF">2025-05-16T07:18:18Z</dcterms:modified>
</cp:coreProperties>
</file>

<file path=docProps/thumbnail.jpeg>
</file>